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9" r:id="rId2"/>
    <p:sldId id="550" r:id="rId3"/>
    <p:sldId id="552" r:id="rId4"/>
    <p:sldId id="551" r:id="rId5"/>
    <p:sldId id="553" r:id="rId6"/>
    <p:sldId id="554" r:id="rId7"/>
    <p:sldId id="555" r:id="rId8"/>
    <p:sldId id="556" r:id="rId9"/>
    <p:sldId id="557" r:id="rId10"/>
    <p:sldId id="558" r:id="rId11"/>
    <p:sldId id="55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ncy Van Leuven" initials="NV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5B89C1"/>
    <a:srgbClr val="0033CC"/>
    <a:srgbClr val="D6D7E8"/>
    <a:srgbClr val="D6D7EB"/>
    <a:srgbClr val="D6D7E7"/>
    <a:srgbClr val="E0EAEC"/>
    <a:srgbClr val="D7E5F5"/>
    <a:srgbClr val="D6E3F6"/>
    <a:srgbClr val="C9DA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9" autoAdjust="0"/>
    <p:restoredTop sz="86408" autoAdjust="0"/>
  </p:normalViewPr>
  <p:slideViewPr>
    <p:cSldViewPr snapToGrid="0" snapToObjects="1">
      <p:cViewPr varScale="1">
        <p:scale>
          <a:sx n="75" d="100"/>
          <a:sy n="75" d="100"/>
        </p:scale>
        <p:origin x="-101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5" y="85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939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C19C62E-CAC0-4CC3-9D36-F5211C3EB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07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734" y="0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C6380CB-5D41-4580-8423-24EEDC3371EC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345" y="4416098"/>
            <a:ext cx="560771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726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446DDF5-0B33-46C7-AFC2-4B9EA39D8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91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356"/>
            <a:fld id="{ED17F271-1AD4-497F-8CBB-41E91CB470DF}" type="slidenum">
              <a:rPr lang="en-US" smtClean="0"/>
              <a:pPr defTabSz="930356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304800" y="152400"/>
            <a:ext cx="6934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D61000"/>
                </a:solidFill>
                <a:latin typeface="+mn-lt"/>
              </a:rPr>
              <a:t>Accrediting Commission for Schools</a:t>
            </a:r>
            <a:br>
              <a:rPr lang="en-US" sz="2000" b="1" dirty="0">
                <a:solidFill>
                  <a:srgbClr val="D61000"/>
                </a:solidFill>
                <a:latin typeface="+mn-lt"/>
              </a:rPr>
            </a:br>
            <a:r>
              <a:rPr lang="en-US" sz="2000" b="1" dirty="0">
                <a:solidFill>
                  <a:srgbClr val="D61000"/>
                </a:solidFill>
                <a:latin typeface="+mn-lt"/>
              </a:rPr>
              <a:t>Western Association of Schools and Colleges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33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F2643-B0BE-4960-BDFD-480DCD2FB85F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8DED4-A32E-4164-A3FE-C33E187113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1179-B4A9-4DC2-9B4F-B7FA4C0DCB99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D94D-9080-4AA0-8074-BD02B98D8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 txBox="1">
            <a:spLocks/>
          </p:cNvSpPr>
          <p:nvPr userDrawn="1"/>
        </p:nvSpPr>
        <p:spPr>
          <a:xfrm>
            <a:off x="5791200" y="6477000"/>
            <a:ext cx="2895600" cy="24447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© ACS WASC</a:t>
            </a:r>
            <a:br>
              <a:rPr lang="en-US" sz="8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fld id="{412C720D-9C5D-483D-8F64-6B7188FAC408}" type="slidenum">
              <a:rPr lang="en-US" sz="80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>
            <a:lvl1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1pPr>
            <a:lvl2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2pPr>
            <a:lvl3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3pPr>
            <a:lvl4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4pPr>
            <a:lvl5pPr>
              <a:defRPr sz="2400" b="1">
                <a:solidFill>
                  <a:srgbClr val="003399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3000" y="122238"/>
            <a:ext cx="7467600" cy="944562"/>
          </a:xfrm>
        </p:spPr>
        <p:txBody>
          <a:bodyPr>
            <a:normAutofit/>
          </a:bodyPr>
          <a:lstStyle>
            <a:lvl1pPr algn="l">
              <a:defRPr sz="2800" b="1" baseline="0">
                <a:solidFill>
                  <a:srgbClr val="CC1A5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WASC_Logo-COLOR JP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76200"/>
            <a:ext cx="9906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3C49F-8FBA-4061-9FDB-C897895BEA93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B7A2E-C838-46AD-8D31-6DF746801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017C7-4C26-4475-84AE-91FCE9706947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F8CB-66B7-431E-ACDC-716A7796E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79B2-A5E6-4C52-9EA0-8B168DADA465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BE9EB-F91C-4799-BCAD-7826327D6A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2804-C626-4F08-A128-65423960B4CE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392D-9C65-4AE6-A3AF-491851CC0A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990600" y="6324600"/>
            <a:ext cx="72390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spc="100" dirty="0">
                <a:solidFill>
                  <a:srgbClr val="0033CC"/>
                </a:solidFill>
              </a:rPr>
              <a:t>Accrediting Commission for Schools, WASC:   A Focus on Learning</a:t>
            </a:r>
          </a:p>
        </p:txBody>
      </p:sp>
      <p:pic>
        <p:nvPicPr>
          <p:cNvPr id="4" name="Picture 6" descr="WASC  Logo blu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7"/>
          <p:cNvSpPr txBox="1">
            <a:spLocks/>
          </p:cNvSpPr>
          <p:nvPr userDrawn="1"/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© ACS WASC</a:t>
            </a:r>
            <a:br>
              <a:rPr lang="en-US" sz="11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fld id="{C2D5B9AE-C348-4523-90C7-6F2EA8BA421C}" type="slidenum">
              <a:rPr lang="en-US" sz="110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1517D-AEEE-4367-9ED9-CE559FFDA786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60ACE-83DF-49A4-AA96-09D6CE92E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A2AE-C2A3-485D-9452-59BFEA241712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00B2-0F46-4B0A-B21C-D1A707A15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4F2126-960B-4EBC-BF68-4B2CD12C7BE7}" type="datetimeFigureOut">
              <a:rPr lang="en-US"/>
              <a:pPr>
                <a:defRPr/>
              </a:pPr>
              <a:t>5/18/2016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FCC3A-EC85-4FFD-B5F2-DA7CBE29B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62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1"/>
          <p:cNvSpPr>
            <a:spLocks noChangeArrowheads="1"/>
          </p:cNvSpPr>
          <p:nvPr/>
        </p:nvSpPr>
        <p:spPr bwMode="auto">
          <a:xfrm>
            <a:off x="0" y="-76200"/>
            <a:ext cx="9144000" cy="12192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645921"/>
            <a:ext cx="8686800" cy="1706879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defRPr/>
            </a:pPr>
            <a:r>
              <a:rPr lang="en-US" sz="3000" b="1" dirty="0" smtClean="0">
                <a:solidFill>
                  <a:srgbClr val="003399"/>
                </a:solidFill>
              </a:rPr>
              <a:t>ACS WASC/CDE Visiting Committee </a:t>
            </a:r>
            <a:br>
              <a:rPr lang="en-US" sz="3000" b="1" dirty="0" smtClean="0">
                <a:solidFill>
                  <a:srgbClr val="003399"/>
                </a:solidFill>
              </a:rPr>
            </a:br>
            <a:r>
              <a:rPr lang="en-US" sz="3000" b="1" dirty="0" smtClean="0">
                <a:solidFill>
                  <a:srgbClr val="003399"/>
                </a:solidFill>
              </a:rPr>
              <a:t>Final Presentation</a:t>
            </a:r>
          </a:p>
        </p:txBody>
      </p:sp>
      <p:sp>
        <p:nvSpPr>
          <p:cNvPr id="15363" name="Rectangle 12"/>
          <p:cNvSpPr>
            <a:spLocks noChangeArrowheads="1"/>
          </p:cNvSpPr>
          <p:nvPr/>
        </p:nvSpPr>
        <p:spPr bwMode="auto">
          <a:xfrm>
            <a:off x="0" y="1066800"/>
            <a:ext cx="9144000" cy="119063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364" name="Text Box 13"/>
          <p:cNvSpPr txBox="1">
            <a:spLocks noChangeArrowheads="1"/>
          </p:cNvSpPr>
          <p:nvPr/>
        </p:nvSpPr>
        <p:spPr bwMode="auto">
          <a:xfrm>
            <a:off x="304800" y="152400"/>
            <a:ext cx="693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Accrediting Commission for Schools</a:t>
            </a:r>
            <a:b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Western Association of Schools and Colleges </a:t>
            </a:r>
          </a:p>
        </p:txBody>
      </p:sp>
      <p:pic>
        <p:nvPicPr>
          <p:cNvPr id="7" name="Picture 6" descr="WASC_Logo-COLOR 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4114800"/>
            <a:ext cx="2286000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7880" y="3180080"/>
            <a:ext cx="4968240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&lt;Name of School</a:t>
            </a:r>
            <a:r>
              <a:rPr lang="en-US" b="1" dirty="0" smtClean="0">
                <a:solidFill>
                  <a:srgbClr val="003399"/>
                </a:solidFill>
              </a:rPr>
              <a:t>&gt;</a:t>
            </a:r>
          </a:p>
          <a:p>
            <a:pPr algn="ctr"/>
            <a:r>
              <a:rPr lang="en-US" b="1" dirty="0" smtClean="0">
                <a:solidFill>
                  <a:srgbClr val="003399"/>
                </a:solidFill>
              </a:rPr>
              <a:t>&lt;</a:t>
            </a:r>
            <a:r>
              <a:rPr lang="en-US" b="1" dirty="0" smtClean="0">
                <a:solidFill>
                  <a:srgbClr val="003399"/>
                </a:solidFill>
              </a:rPr>
              <a:t>Date of Visit&gt;</a:t>
            </a:r>
            <a:endParaRPr lang="en-US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42033"/>
      </p:ext>
    </p:extLst>
  </p:cSld>
  <p:clrMapOvr>
    <a:masterClrMapping/>
  </p:clrMapOvr>
  <p:transition advTm="170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84960"/>
            <a:ext cx="8229600" cy="47244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1800" i="1" dirty="0"/>
              <a:t>Text here </a:t>
            </a:r>
            <a:r>
              <a:rPr lang="en-US" altLang="en-US" sz="1800" i="1" dirty="0" smtClean="0"/>
              <a:t>(e.g., use of data, professional dialogue about student work and learning)</a:t>
            </a:r>
            <a:endParaRPr lang="en-US" altLang="en-US" sz="1800" i="1" dirty="0"/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Happen: Ongoing Work</a:t>
            </a:r>
            <a:endParaRPr lang="en-US" dirty="0"/>
          </a:p>
        </p:txBody>
      </p:sp>
      <p:pic>
        <p:nvPicPr>
          <p:cNvPr id="4" name="Picture 4" descr="MCj02371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4000500"/>
            <a:ext cx="1631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5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190240"/>
            <a:ext cx="8229600" cy="3286760"/>
          </a:xfrm>
        </p:spPr>
        <p:txBody>
          <a:bodyPr/>
          <a:lstStyle/>
          <a:p>
            <a:pPr algn="ctr" eaLnBrk="1" hangingPunct="1">
              <a:spcAft>
                <a:spcPts val="500"/>
              </a:spcAft>
              <a:buFont typeface="Wingdings" pitchFamily="2" charset="2"/>
              <a:buNone/>
            </a:pPr>
            <a:r>
              <a:rPr lang="en-US" altLang="en-US" sz="3200" dirty="0"/>
              <a:t>Visualize what will be different </a:t>
            </a:r>
            <a:r>
              <a:rPr lang="en-US" altLang="en-US" sz="3200" dirty="0" smtClean="0"/>
              <a:t>for students</a:t>
            </a:r>
            <a:r>
              <a:rPr lang="en-US" altLang="en-US" sz="3200" dirty="0"/>
              <a:t>….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One </a:t>
            </a:r>
            <a:r>
              <a:rPr lang="en-US" altLang="en-US" sz="3200" dirty="0"/>
              <a:t>year from now?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Two </a:t>
            </a:r>
            <a:r>
              <a:rPr lang="en-US" altLang="en-US" sz="3200" dirty="0"/>
              <a:t>years from now?</a:t>
            </a:r>
          </a:p>
          <a:p>
            <a:pPr lvl="3" eaLnBrk="1" hangingPunct="1">
              <a:spcAft>
                <a:spcPts val="500"/>
              </a:spcAft>
            </a:pPr>
            <a:r>
              <a:rPr lang="en-US" altLang="en-US" sz="3200" dirty="0" smtClean="0"/>
              <a:t>  Three </a:t>
            </a:r>
            <a:r>
              <a:rPr lang="en-US" altLang="en-US" sz="3200" dirty="0"/>
              <a:t>years from now?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Schoolwide Action Plan</a:t>
            </a:r>
            <a:endParaRPr lang="en-US" dirty="0"/>
          </a:p>
        </p:txBody>
      </p:sp>
      <p:pic>
        <p:nvPicPr>
          <p:cNvPr id="4" name="Picture 2" descr="j0149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83" y="1198880"/>
            <a:ext cx="2887035" cy="186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7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Learning asks…</a:t>
            </a:r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" y="1508125"/>
            <a:ext cx="78638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dirty="0" smtClean="0"/>
              <a:t>How do you know that all students are achieving based on our schoolwide student goals and academic standards?</a:t>
            </a:r>
          </a:p>
          <a:p>
            <a:pPr eaLnBrk="1" hangingPunct="1"/>
            <a:r>
              <a:rPr lang="en-US" altLang="en-US" dirty="0" smtClean="0"/>
              <a:t>Is the school doing everything possible to support high achievement for all its students?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3991928"/>
            <a:ext cx="2987040" cy="224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to </a:t>
            </a:r>
            <a:r>
              <a:rPr lang="en-US" altLang="en-US" dirty="0" smtClean="0"/>
              <a:t>Celebrate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</a:t>
            </a:r>
            <a:r>
              <a:rPr lang="en-US" altLang="en-US" sz="2000" i="1" dirty="0" smtClean="0"/>
              <a:t>)</a:t>
            </a:r>
            <a:endParaRPr lang="en-US" altLang="en-US" sz="2000" dirty="0"/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22238"/>
            <a:ext cx="78994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Organization: Vision and Purpose, Governance, Leadership, Staff, and Resources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18" y="4998720"/>
            <a:ext cx="2101541" cy="14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Standard-Based Student Learning: Curriculum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6" name="Picture 4" descr="MCj023399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4905937"/>
            <a:ext cx="1451610" cy="134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2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Standard-Based Student Learning: Instruction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5" name="Picture 5" descr="MCj039812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53" y="4968240"/>
            <a:ext cx="1823810" cy="14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Standard-Based Student Learning: Assessment and Accountability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171440"/>
            <a:ext cx="152400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School Culture and Support for Student Personal and Academic Growth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09600" y="1752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b="1" kern="1200">
                <a:solidFill>
                  <a:srgbClr val="003399"/>
                </a:solidFill>
                <a:latin typeface="+mj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to Celebrate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 smtClean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here (Use key phrases from VC Report)</a:t>
            </a:r>
            <a:endParaRPr lang="en-US" altLang="en-US" sz="2000" dirty="0" smtClean="0"/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6758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Celebrate Schoolwide Strengths</a:t>
            </a:r>
            <a:endParaRPr lang="en-US" dirty="0"/>
          </a:p>
        </p:txBody>
      </p:sp>
      <p:pic>
        <p:nvPicPr>
          <p:cNvPr id="5" name="Picture 4" descr="MPj040692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40" y="4897120"/>
            <a:ext cx="1864360" cy="142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49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489204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The self-study </a:t>
            </a:r>
            <a:r>
              <a:rPr lang="en-US" altLang="en-US" dirty="0"/>
              <a:t>identified and </a:t>
            </a:r>
            <a:r>
              <a:rPr lang="en-US" altLang="en-US" dirty="0" smtClean="0"/>
              <a:t>work should </a:t>
            </a:r>
            <a:r>
              <a:rPr lang="en-US" altLang="en-US" dirty="0"/>
              <a:t>continue </a:t>
            </a:r>
            <a:r>
              <a:rPr lang="en-US" altLang="en-US" dirty="0" smtClean="0"/>
              <a:t>on:</a:t>
            </a:r>
            <a:endParaRPr lang="en-US" altLang="en-US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altLang="en-US" dirty="0"/>
              <a:t>Areas for Focus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/>
              <a:t>Text 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 smtClean="0"/>
              <a:t>…</a:t>
            </a: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/>
              <a:t>As you plan and implement your work, </a:t>
            </a:r>
            <a:r>
              <a:rPr lang="en-US" altLang="en-US" dirty="0" smtClean="0"/>
              <a:t>include: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i="1" dirty="0" smtClean="0"/>
              <a:t>Text </a:t>
            </a:r>
            <a:r>
              <a:rPr lang="en-US" altLang="en-US" sz="2000" i="1" dirty="0"/>
              <a:t>here (Use key phrases from VC Report)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  <a:p>
            <a:pPr eaLnBrk="1" hangingPunct="1"/>
            <a:r>
              <a:rPr lang="en-US" altLang="en-US" dirty="0"/>
              <a:t>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Areas for 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13111</TotalTime>
  <Words>382</Words>
  <Application>Microsoft Office PowerPoint</Application>
  <PresentationFormat>On-screen Show (4:3)</PresentationFormat>
  <Paragraphs>90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ACS WASC/CDE Visiting Committee  Final Presentation</vt:lpstr>
      <vt:lpstr>Focus on Learning asks…</vt:lpstr>
      <vt:lpstr>Organization: Vision and Purpose, Governance, Leadership, Staff, and Resources</vt:lpstr>
      <vt:lpstr>Standard-Based Student Learning: Curriculum</vt:lpstr>
      <vt:lpstr>Standard-Based Student Learning: Instruction</vt:lpstr>
      <vt:lpstr>Standard-Based Student Learning: Assessment and Accountability</vt:lpstr>
      <vt:lpstr>School Culture and Support for Student Personal and Academic Growth</vt:lpstr>
      <vt:lpstr>Celebrate Schoolwide Strengths</vt:lpstr>
      <vt:lpstr>Critical Areas for Focus</vt:lpstr>
      <vt:lpstr>Making It Happen: Ongoing Work</vt:lpstr>
      <vt:lpstr>Schoolwide Action Plan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cnewton</dc:creator>
  <cp:lastModifiedBy>cnewton</cp:lastModifiedBy>
  <cp:revision>1040</cp:revision>
  <cp:lastPrinted>2014-04-07T20:27:19Z</cp:lastPrinted>
  <dcterms:created xsi:type="dcterms:W3CDTF">2011-07-21T23:24:47Z</dcterms:created>
  <dcterms:modified xsi:type="dcterms:W3CDTF">2016-05-18T20:06:58Z</dcterms:modified>
</cp:coreProperties>
</file>